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42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style1.xml" ContentType="application/vnd.ms-office.chartstyle+xml"/>
  <Override PartName="/ppt/theme/themeOverride1.xml" ContentType="application/vnd.openxmlformats-officedocument.themeOverride+xml"/>
  <Override PartName="/ppt/charts/colors1.xml" ContentType="application/vnd.ms-office.chartcolor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7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416" r:id="rId2"/>
    <p:sldId id="417" r:id="rId3"/>
    <p:sldId id="418" r:id="rId4"/>
    <p:sldId id="428" r:id="rId5"/>
    <p:sldId id="429" r:id="rId6"/>
    <p:sldId id="432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51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6" r:id="rId32"/>
    <p:sldId id="465" r:id="rId33"/>
    <p:sldId id="467" r:id="rId34"/>
    <p:sldId id="468" r:id="rId35"/>
    <p:sldId id="469" r:id="rId36"/>
    <p:sldId id="470" r:id="rId37"/>
    <p:sldId id="471" r:id="rId38"/>
    <p:sldId id="472" r:id="rId39"/>
    <p:sldId id="452" r:id="rId40"/>
    <p:sldId id="449" r:id="rId41"/>
    <p:sldId id="448" r:id="rId42"/>
    <p:sldId id="47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3389" autoAdjust="0"/>
  </p:normalViewPr>
  <p:slideViewPr>
    <p:cSldViewPr>
      <p:cViewPr varScale="1">
        <p:scale>
          <a:sx n="75" d="100"/>
          <a:sy n="75" d="100"/>
        </p:scale>
        <p:origin x="8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369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walkerli\Desktop\4%20-%20Meetings\PDT%20Meeting%20%232\D-10-PCRs_For_KYTC_2015%20WITH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'50 for Study'!$I$1</c:f>
              <c:strCache>
                <c:ptCount val="1"/>
                <c:pt idx="0">
                  <c:v>All Crashes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'50 for Study'!$I$2:$I$51</c:f>
              <c:numCache>
                <c:formatCode>General</c:formatCode>
                <c:ptCount val="50"/>
                <c:pt idx="0">
                  <c:v>9</c:v>
                </c:pt>
                <c:pt idx="1">
                  <c:v>30</c:v>
                </c:pt>
                <c:pt idx="2">
                  <c:v>16</c:v>
                </c:pt>
                <c:pt idx="3">
                  <c:v>27</c:v>
                </c:pt>
                <c:pt idx="4">
                  <c:v>4</c:v>
                </c:pt>
                <c:pt idx="5">
                  <c:v>35</c:v>
                </c:pt>
                <c:pt idx="6">
                  <c:v>15</c:v>
                </c:pt>
                <c:pt idx="7">
                  <c:v>13</c:v>
                </c:pt>
                <c:pt idx="8">
                  <c:v>10</c:v>
                </c:pt>
                <c:pt idx="9">
                  <c:v>9</c:v>
                </c:pt>
                <c:pt idx="10">
                  <c:v>9</c:v>
                </c:pt>
                <c:pt idx="11">
                  <c:v>8</c:v>
                </c:pt>
                <c:pt idx="12">
                  <c:v>15</c:v>
                </c:pt>
                <c:pt idx="13">
                  <c:v>7</c:v>
                </c:pt>
                <c:pt idx="14">
                  <c:v>17</c:v>
                </c:pt>
                <c:pt idx="15">
                  <c:v>27</c:v>
                </c:pt>
                <c:pt idx="16">
                  <c:v>8</c:v>
                </c:pt>
                <c:pt idx="17">
                  <c:v>8</c:v>
                </c:pt>
                <c:pt idx="18">
                  <c:v>7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18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9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14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6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2</c:v>
                </c:pt>
                <c:pt idx="47">
                  <c:v>2</c:v>
                </c:pt>
                <c:pt idx="48">
                  <c:v>1</c:v>
                </c:pt>
                <c:pt idx="49">
                  <c:v>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'50 for Study'!$J$1</c:f>
              <c:strCache>
                <c:ptCount val="1"/>
                <c:pt idx="0">
                  <c:v>PCR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'50 for Study'!$J$2:$J$51</c:f>
              <c:numCache>
                <c:formatCode>0.0000</c:formatCode>
                <c:ptCount val="50"/>
                <c:pt idx="0">
                  <c:v>3.5172989635385683</c:v>
                </c:pt>
                <c:pt idx="1">
                  <c:v>7.0597134900987015</c:v>
                </c:pt>
                <c:pt idx="2">
                  <c:v>7.0126811238555398</c:v>
                </c:pt>
                <c:pt idx="3">
                  <c:v>12.605437548481508</c:v>
                </c:pt>
                <c:pt idx="4">
                  <c:v>-0.2684589239973949</c:v>
                </c:pt>
                <c:pt idx="5">
                  <c:v>18.760207454943668</c:v>
                </c:pt>
                <c:pt idx="6">
                  <c:v>7.4277592818590232</c:v>
                </c:pt>
                <c:pt idx="7">
                  <c:v>6.7836796258009215</c:v>
                </c:pt>
                <c:pt idx="8">
                  <c:v>5.2767259363550929</c:v>
                </c:pt>
                <c:pt idx="9">
                  <c:v>4.6021950091442765</c:v>
                </c:pt>
                <c:pt idx="10">
                  <c:v>4.5083813849621643</c:v>
                </c:pt>
                <c:pt idx="11">
                  <c:v>3.9604362415999672</c:v>
                </c:pt>
                <c:pt idx="12">
                  <c:v>3.6732667866543238</c:v>
                </c:pt>
                <c:pt idx="13">
                  <c:v>3.5211909917380249</c:v>
                </c:pt>
                <c:pt idx="14">
                  <c:v>3.4745586669417605</c:v>
                </c:pt>
                <c:pt idx="15">
                  <c:v>3.4234671266843115</c:v>
                </c:pt>
                <c:pt idx="16">
                  <c:v>3.1924180570142067</c:v>
                </c:pt>
                <c:pt idx="17">
                  <c:v>3.1192587006446155</c:v>
                </c:pt>
                <c:pt idx="18">
                  <c:v>2.9659512300201909</c:v>
                </c:pt>
                <c:pt idx="19">
                  <c:v>2.8534521396609058</c:v>
                </c:pt>
                <c:pt idx="20">
                  <c:v>2.8383606451223731</c:v>
                </c:pt>
                <c:pt idx="21">
                  <c:v>2.7953596856258431</c:v>
                </c:pt>
                <c:pt idx="22">
                  <c:v>2.7449333816802142</c:v>
                </c:pt>
                <c:pt idx="23">
                  <c:v>2.6870638243834284</c:v>
                </c:pt>
                <c:pt idx="24">
                  <c:v>2.663577559895975</c:v>
                </c:pt>
                <c:pt idx="25">
                  <c:v>2.5219161934627583</c:v>
                </c:pt>
                <c:pt idx="26">
                  <c:v>2.3653460816299905</c:v>
                </c:pt>
                <c:pt idx="27">
                  <c:v>2.2119175929225516</c:v>
                </c:pt>
                <c:pt idx="28">
                  <c:v>2.1841030424689865</c:v>
                </c:pt>
                <c:pt idx="29">
                  <c:v>2.1473303547773952</c:v>
                </c:pt>
                <c:pt idx="30">
                  <c:v>2.116868913471988</c:v>
                </c:pt>
                <c:pt idx="31">
                  <c:v>2.0023508365148399</c:v>
                </c:pt>
                <c:pt idx="32">
                  <c:v>1.9969134473318197</c:v>
                </c:pt>
                <c:pt idx="33">
                  <c:v>1.9246366123704757</c:v>
                </c:pt>
                <c:pt idx="34">
                  <c:v>1.9164355738743426</c:v>
                </c:pt>
                <c:pt idx="35">
                  <c:v>1.6324517871628281</c:v>
                </c:pt>
                <c:pt idx="36">
                  <c:v>1.6321762592979259</c:v>
                </c:pt>
                <c:pt idx="37">
                  <c:v>1.6173442143931869</c:v>
                </c:pt>
                <c:pt idx="38">
                  <c:v>1.5952394977349229</c:v>
                </c:pt>
                <c:pt idx="39">
                  <c:v>1.5879177769155559</c:v>
                </c:pt>
                <c:pt idx="40">
                  <c:v>1.5594491826317967</c:v>
                </c:pt>
                <c:pt idx="41">
                  <c:v>1.5507507788566524</c:v>
                </c:pt>
                <c:pt idx="42">
                  <c:v>1.5265172569235379</c:v>
                </c:pt>
                <c:pt idx="43">
                  <c:v>1.5121983971883488</c:v>
                </c:pt>
                <c:pt idx="44">
                  <c:v>1.509753838184229</c:v>
                </c:pt>
                <c:pt idx="45">
                  <c:v>1.5031480996944373</c:v>
                </c:pt>
                <c:pt idx="46">
                  <c:v>0.58221108691063761</c:v>
                </c:pt>
                <c:pt idx="47">
                  <c:v>0.42958961962396386</c:v>
                </c:pt>
                <c:pt idx="48">
                  <c:v>0.19046427875706445</c:v>
                </c:pt>
                <c:pt idx="49">
                  <c:v>-7.1330091521230821E-2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'50 for Study'!$K$1</c:f>
              <c:strCache>
                <c:ptCount val="1"/>
                <c:pt idx="0">
                  <c:v>CRF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'50 for Study'!$K$2:$K$51</c:f>
              <c:numCache>
                <c:formatCode>0.0000</c:formatCode>
                <c:ptCount val="50"/>
                <c:pt idx="0">
                  <c:v>2.6291635439105523</c:v>
                </c:pt>
                <c:pt idx="1">
                  <c:v>1.4692432058004528</c:v>
                </c:pt>
                <c:pt idx="2">
                  <c:v>2.2428533096250645</c:v>
                </c:pt>
                <c:pt idx="3">
                  <c:v>26.619281959775225</c:v>
                </c:pt>
                <c:pt idx="4">
                  <c:v>4.0798137401068182</c:v>
                </c:pt>
                <c:pt idx="5">
                  <c:v>2.0479765633954532</c:v>
                </c:pt>
                <c:pt idx="6">
                  <c:v>2.1354312199013763</c:v>
                </c:pt>
                <c:pt idx="7">
                  <c:v>1.7147992851951055</c:v>
                </c:pt>
                <c:pt idx="8">
                  <c:v>3.1223884438209506</c:v>
                </c:pt>
                <c:pt idx="9">
                  <c:v>2.6458440376936703</c:v>
                </c:pt>
                <c:pt idx="10">
                  <c:v>2.8101495994388559</c:v>
                </c:pt>
                <c:pt idx="11">
                  <c:v>3.9516046315921258</c:v>
                </c:pt>
                <c:pt idx="12">
                  <c:v>1.4860831041786706</c:v>
                </c:pt>
                <c:pt idx="13">
                  <c:v>3.3555974881525881</c:v>
                </c:pt>
                <c:pt idx="14">
                  <c:v>1.0262542353007182</c:v>
                </c:pt>
                <c:pt idx="15">
                  <c:v>1.6375449539178089</c:v>
                </c:pt>
                <c:pt idx="16">
                  <c:v>1.734109662395928</c:v>
                </c:pt>
                <c:pt idx="17">
                  <c:v>2.4855239860269758</c:v>
                </c:pt>
                <c:pt idx="18">
                  <c:v>2.1755517205868746</c:v>
                </c:pt>
                <c:pt idx="19">
                  <c:v>4.0463745667029123</c:v>
                </c:pt>
                <c:pt idx="20">
                  <c:v>2.6124331058133397</c:v>
                </c:pt>
                <c:pt idx="21">
                  <c:v>2.341169503867242</c:v>
                </c:pt>
                <c:pt idx="22">
                  <c:v>0.9077014322326854</c:v>
                </c:pt>
                <c:pt idx="23">
                  <c:v>3.871681593618943</c:v>
                </c:pt>
                <c:pt idx="24">
                  <c:v>7.3224469562521035</c:v>
                </c:pt>
                <c:pt idx="25">
                  <c:v>12.850028103932981</c:v>
                </c:pt>
                <c:pt idx="26">
                  <c:v>1.422507739918665</c:v>
                </c:pt>
                <c:pt idx="27">
                  <c:v>6.5340791322185607</c:v>
                </c:pt>
                <c:pt idx="28">
                  <c:v>2.3160420341271233</c:v>
                </c:pt>
                <c:pt idx="29">
                  <c:v>2.1327980554873043</c:v>
                </c:pt>
                <c:pt idx="30">
                  <c:v>1.8103049663183446</c:v>
                </c:pt>
                <c:pt idx="31">
                  <c:v>4.443299728445484</c:v>
                </c:pt>
                <c:pt idx="32">
                  <c:v>2.7003276610699807</c:v>
                </c:pt>
                <c:pt idx="33">
                  <c:v>2.4294571511177696</c:v>
                </c:pt>
                <c:pt idx="34">
                  <c:v>1.1720357007281674</c:v>
                </c:pt>
                <c:pt idx="35">
                  <c:v>2.8967012505476046</c:v>
                </c:pt>
                <c:pt idx="36">
                  <c:v>2.8160384541490964</c:v>
                </c:pt>
                <c:pt idx="37">
                  <c:v>6.460229589200857</c:v>
                </c:pt>
                <c:pt idx="38">
                  <c:v>3.8182612551900958</c:v>
                </c:pt>
                <c:pt idx="39">
                  <c:v>2.1799154819172024</c:v>
                </c:pt>
                <c:pt idx="40">
                  <c:v>4.4722065624050424</c:v>
                </c:pt>
                <c:pt idx="41">
                  <c:v>4.4419850235817719</c:v>
                </c:pt>
                <c:pt idx="42">
                  <c:v>0.87914119754172815</c:v>
                </c:pt>
                <c:pt idx="43">
                  <c:v>3.1026947485996366</c:v>
                </c:pt>
                <c:pt idx="44">
                  <c:v>6.7824902638206659</c:v>
                </c:pt>
                <c:pt idx="45">
                  <c:v>3.3934878484030024</c:v>
                </c:pt>
                <c:pt idx="46">
                  <c:v>4.0374527234185837</c:v>
                </c:pt>
                <c:pt idx="47">
                  <c:v>4.8128801403072003</c:v>
                </c:pt>
                <c:pt idx="48">
                  <c:v>2.5237060511268261</c:v>
                </c:pt>
                <c:pt idx="4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827560"/>
        <c:axId val="175828968"/>
      </c:lineChart>
      <c:catAx>
        <c:axId val="1758275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28968"/>
        <c:crosses val="autoZero"/>
        <c:auto val="1"/>
        <c:lblAlgn val="ctr"/>
        <c:lblOffset val="100"/>
        <c:noMultiLvlLbl val="0"/>
      </c:catAx>
      <c:valAx>
        <c:axId val="17582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2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6B6E8-E661-42CE-A5D1-EF597B8E932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4943E-BDB5-4427-9D66-F321C42591BF}">
      <dgm:prSet phldrT="[Text]"/>
      <dgm:spPr/>
      <dgm:t>
        <a:bodyPr/>
        <a:lstStyle/>
        <a:p>
          <a:r>
            <a:rPr lang="en-US" dirty="0" smtClean="0"/>
            <a:t>Projects &lt; $500,000</a:t>
          </a:r>
          <a:endParaRPr lang="en-US" dirty="0"/>
        </a:p>
      </dgm:t>
    </dgm:pt>
    <dgm:pt modelId="{4FB95A4D-9AA7-44AD-8506-267B3F9D7F21}" type="parTrans" cxnId="{7850038E-4DBC-4519-A0B4-8B19CFBF56B4}">
      <dgm:prSet/>
      <dgm:spPr/>
      <dgm:t>
        <a:bodyPr/>
        <a:lstStyle/>
        <a:p>
          <a:endParaRPr lang="en-US"/>
        </a:p>
      </dgm:t>
    </dgm:pt>
    <dgm:pt modelId="{47741419-0D9D-4E35-95E2-AE33C33DA4A7}" type="sibTrans" cxnId="{7850038E-4DBC-4519-A0B4-8B19CFBF56B4}">
      <dgm:prSet/>
      <dgm:spPr/>
      <dgm:t>
        <a:bodyPr/>
        <a:lstStyle/>
        <a:p>
          <a:endParaRPr lang="en-US"/>
        </a:p>
      </dgm:t>
    </dgm:pt>
    <dgm:pt modelId="{67381B8D-7E4C-4D76-AD50-CDD6B90F7EC3}">
      <dgm:prSet phldrT="[Text]"/>
      <dgm:spPr/>
      <dgm:t>
        <a:bodyPr/>
        <a:lstStyle/>
        <a:p>
          <a:r>
            <a:rPr lang="en-US" dirty="0" smtClean="0"/>
            <a:t>33</a:t>
          </a:r>
          <a:endParaRPr lang="en-US" dirty="0"/>
        </a:p>
      </dgm:t>
    </dgm:pt>
    <dgm:pt modelId="{5EA2D8D8-6D68-4112-93E9-63677BA0A430}" type="parTrans" cxnId="{1D2266BB-1DD1-495A-AC1D-33C50E913017}">
      <dgm:prSet/>
      <dgm:spPr/>
      <dgm:t>
        <a:bodyPr/>
        <a:lstStyle/>
        <a:p>
          <a:endParaRPr lang="en-US"/>
        </a:p>
      </dgm:t>
    </dgm:pt>
    <dgm:pt modelId="{BC18F71F-B296-4507-9A29-83D85C33CA90}" type="sibTrans" cxnId="{1D2266BB-1DD1-495A-AC1D-33C50E913017}">
      <dgm:prSet/>
      <dgm:spPr/>
      <dgm:t>
        <a:bodyPr/>
        <a:lstStyle/>
        <a:p>
          <a:endParaRPr lang="en-US"/>
        </a:p>
      </dgm:t>
    </dgm:pt>
    <dgm:pt modelId="{721C3C83-80C3-4BFA-9634-EB178C8FDFBD}">
      <dgm:prSet phldrT="[Text]"/>
      <dgm:spPr/>
      <dgm:t>
        <a:bodyPr/>
        <a:lstStyle/>
        <a:p>
          <a:r>
            <a:rPr lang="en-US" dirty="0" smtClean="0"/>
            <a:t>Projects &gt; $500,000</a:t>
          </a:r>
          <a:endParaRPr lang="en-US" dirty="0"/>
        </a:p>
      </dgm:t>
    </dgm:pt>
    <dgm:pt modelId="{72C68D0F-6FDE-43B4-9E78-C702CDEDE585}" type="parTrans" cxnId="{F946FDD1-A65D-41F1-A51D-6277EEB7BB37}">
      <dgm:prSet/>
      <dgm:spPr/>
      <dgm:t>
        <a:bodyPr/>
        <a:lstStyle/>
        <a:p>
          <a:endParaRPr lang="en-US"/>
        </a:p>
      </dgm:t>
    </dgm:pt>
    <dgm:pt modelId="{8C8005EB-8847-44DF-9F64-5A9FDC08F0E2}" type="sibTrans" cxnId="{F946FDD1-A65D-41F1-A51D-6277EEB7BB37}">
      <dgm:prSet/>
      <dgm:spPr/>
      <dgm:t>
        <a:bodyPr/>
        <a:lstStyle/>
        <a:p>
          <a:endParaRPr lang="en-US"/>
        </a:p>
      </dgm:t>
    </dgm:pt>
    <dgm:pt modelId="{DB6639DF-ACE9-43C1-8C91-3B4FC3B73222}">
      <dgm:prSet phldrT="[Text]"/>
      <dgm:spPr/>
      <dgm:t>
        <a:bodyPr/>
        <a:lstStyle/>
        <a:p>
          <a:r>
            <a:rPr lang="en-US" dirty="0" smtClean="0"/>
            <a:t>17 May Require PIF</a:t>
          </a:r>
          <a:endParaRPr lang="en-US" dirty="0"/>
        </a:p>
      </dgm:t>
    </dgm:pt>
    <dgm:pt modelId="{D1B2B85F-5EFD-415E-AD76-2648260DDB4E}" type="parTrans" cxnId="{D30DBB24-5A69-499C-9B30-147FF67B7870}">
      <dgm:prSet/>
      <dgm:spPr/>
      <dgm:t>
        <a:bodyPr/>
        <a:lstStyle/>
        <a:p>
          <a:endParaRPr lang="en-US"/>
        </a:p>
      </dgm:t>
    </dgm:pt>
    <dgm:pt modelId="{DBC41754-799A-4AE4-8286-9C40A41AE122}" type="sibTrans" cxnId="{D30DBB24-5A69-499C-9B30-147FF67B7870}">
      <dgm:prSet/>
      <dgm:spPr/>
      <dgm:t>
        <a:bodyPr/>
        <a:lstStyle/>
        <a:p>
          <a:endParaRPr lang="en-US"/>
        </a:p>
      </dgm:t>
    </dgm:pt>
    <dgm:pt modelId="{3C5B3ADB-2E58-4E6E-9AD5-D7A124D68CB3}">
      <dgm:prSet phldrT="[Text]"/>
      <dgm:spPr/>
      <dgm:t>
        <a:bodyPr/>
        <a:lstStyle/>
        <a:p>
          <a:r>
            <a:rPr lang="en-US" dirty="0" smtClean="0"/>
            <a:t>6 Have Options &lt; $500,000</a:t>
          </a:r>
          <a:endParaRPr lang="en-US" dirty="0"/>
        </a:p>
      </dgm:t>
    </dgm:pt>
    <dgm:pt modelId="{783A44BD-1016-4A91-B939-9B261385C631}" type="parTrans" cxnId="{313EEA50-07A5-44CC-9200-138CDF330A73}">
      <dgm:prSet/>
      <dgm:spPr/>
      <dgm:t>
        <a:bodyPr/>
        <a:lstStyle/>
        <a:p>
          <a:endParaRPr lang="en-US"/>
        </a:p>
      </dgm:t>
    </dgm:pt>
    <dgm:pt modelId="{3BEF1192-8455-4208-BA78-1D16C6CE69D8}" type="sibTrans" cxnId="{313EEA50-07A5-44CC-9200-138CDF330A73}">
      <dgm:prSet/>
      <dgm:spPr/>
      <dgm:t>
        <a:bodyPr/>
        <a:lstStyle/>
        <a:p>
          <a:endParaRPr lang="en-US"/>
        </a:p>
      </dgm:t>
    </dgm:pt>
    <dgm:pt modelId="{8124190E-A528-4CD4-AD0C-267BDA1A20AD}" type="pres">
      <dgm:prSet presAssocID="{75D6B6E8-E661-42CE-A5D1-EF597B8E93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F8AD72-6456-47FA-B583-9CB8FD06E38E}" type="pres">
      <dgm:prSet presAssocID="{69A4943E-BDB5-4427-9D66-F321C42591BF}" presName="composite" presStyleCnt="0"/>
      <dgm:spPr/>
    </dgm:pt>
    <dgm:pt modelId="{47169491-4CF0-48EB-98B7-BECD473D1D4C}" type="pres">
      <dgm:prSet presAssocID="{69A4943E-BDB5-4427-9D66-F321C42591B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A171-9E20-403A-9190-383AF0259B23}" type="pres">
      <dgm:prSet presAssocID="{69A4943E-BDB5-4427-9D66-F321C42591B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2DB77-9ED2-4228-B943-71CC732F9B38}" type="pres">
      <dgm:prSet presAssocID="{47741419-0D9D-4E35-95E2-AE33C33DA4A7}" presName="space" presStyleCnt="0"/>
      <dgm:spPr/>
    </dgm:pt>
    <dgm:pt modelId="{D3C0A7A9-658D-403C-9246-1E3AF66869B6}" type="pres">
      <dgm:prSet presAssocID="{721C3C83-80C3-4BFA-9634-EB178C8FDFBD}" presName="composite" presStyleCnt="0"/>
      <dgm:spPr/>
    </dgm:pt>
    <dgm:pt modelId="{DDBEBE65-F697-4D41-9392-232D2BB1821E}" type="pres">
      <dgm:prSet presAssocID="{721C3C83-80C3-4BFA-9634-EB178C8FDFB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9D39A-E7F0-43D5-9A68-47BA650AE591}" type="pres">
      <dgm:prSet presAssocID="{721C3C83-80C3-4BFA-9634-EB178C8FDFB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259BD-C575-49F8-A377-623D080C5C02}" type="presOf" srcId="{DB6639DF-ACE9-43C1-8C91-3B4FC3B73222}" destId="{2B99D39A-E7F0-43D5-9A68-47BA650AE591}" srcOrd="0" destOrd="0" presId="urn:microsoft.com/office/officeart/2005/8/layout/hList1"/>
    <dgm:cxn modelId="{C27B3AEF-C3DA-457B-A615-63609F42477A}" type="presOf" srcId="{67381B8D-7E4C-4D76-AD50-CDD6B90F7EC3}" destId="{F17EA171-9E20-403A-9190-383AF0259B23}" srcOrd="0" destOrd="0" presId="urn:microsoft.com/office/officeart/2005/8/layout/hList1"/>
    <dgm:cxn modelId="{7850038E-4DBC-4519-A0B4-8B19CFBF56B4}" srcId="{75D6B6E8-E661-42CE-A5D1-EF597B8E9321}" destId="{69A4943E-BDB5-4427-9D66-F321C42591BF}" srcOrd="0" destOrd="0" parTransId="{4FB95A4D-9AA7-44AD-8506-267B3F9D7F21}" sibTransId="{47741419-0D9D-4E35-95E2-AE33C33DA4A7}"/>
    <dgm:cxn modelId="{1D2266BB-1DD1-495A-AC1D-33C50E913017}" srcId="{69A4943E-BDB5-4427-9D66-F321C42591BF}" destId="{67381B8D-7E4C-4D76-AD50-CDD6B90F7EC3}" srcOrd="0" destOrd="0" parTransId="{5EA2D8D8-6D68-4112-93E9-63677BA0A430}" sibTransId="{BC18F71F-B296-4507-9A29-83D85C33CA90}"/>
    <dgm:cxn modelId="{BC2391D8-2268-4A2C-B75E-33C054CAAC10}" type="presOf" srcId="{69A4943E-BDB5-4427-9D66-F321C42591BF}" destId="{47169491-4CF0-48EB-98B7-BECD473D1D4C}" srcOrd="0" destOrd="0" presId="urn:microsoft.com/office/officeart/2005/8/layout/hList1"/>
    <dgm:cxn modelId="{3A152E43-C7A6-4056-AE66-77E51BAB2684}" type="presOf" srcId="{721C3C83-80C3-4BFA-9634-EB178C8FDFBD}" destId="{DDBEBE65-F697-4D41-9392-232D2BB1821E}" srcOrd="0" destOrd="0" presId="urn:microsoft.com/office/officeart/2005/8/layout/hList1"/>
    <dgm:cxn modelId="{30CD86A8-1D9F-476F-A8E0-8C42CE63BC57}" type="presOf" srcId="{75D6B6E8-E661-42CE-A5D1-EF597B8E9321}" destId="{8124190E-A528-4CD4-AD0C-267BDA1A20AD}" srcOrd="0" destOrd="0" presId="urn:microsoft.com/office/officeart/2005/8/layout/hList1"/>
    <dgm:cxn modelId="{F946FDD1-A65D-41F1-A51D-6277EEB7BB37}" srcId="{75D6B6E8-E661-42CE-A5D1-EF597B8E9321}" destId="{721C3C83-80C3-4BFA-9634-EB178C8FDFBD}" srcOrd="1" destOrd="0" parTransId="{72C68D0F-6FDE-43B4-9E78-C702CDEDE585}" sibTransId="{8C8005EB-8847-44DF-9F64-5A9FDC08F0E2}"/>
    <dgm:cxn modelId="{313EEA50-07A5-44CC-9200-138CDF330A73}" srcId="{721C3C83-80C3-4BFA-9634-EB178C8FDFBD}" destId="{3C5B3ADB-2E58-4E6E-9AD5-D7A124D68CB3}" srcOrd="1" destOrd="0" parTransId="{783A44BD-1016-4A91-B939-9B261385C631}" sibTransId="{3BEF1192-8455-4208-BA78-1D16C6CE69D8}"/>
    <dgm:cxn modelId="{D30DBB24-5A69-499C-9B30-147FF67B7870}" srcId="{721C3C83-80C3-4BFA-9634-EB178C8FDFBD}" destId="{DB6639DF-ACE9-43C1-8C91-3B4FC3B73222}" srcOrd="0" destOrd="0" parTransId="{D1B2B85F-5EFD-415E-AD76-2648260DDB4E}" sibTransId="{DBC41754-799A-4AE4-8286-9C40A41AE122}"/>
    <dgm:cxn modelId="{5B8B5E0F-F963-48CD-9DE6-CB25E4C436A5}" type="presOf" srcId="{3C5B3ADB-2E58-4E6E-9AD5-D7A124D68CB3}" destId="{2B99D39A-E7F0-43D5-9A68-47BA650AE591}" srcOrd="0" destOrd="1" presId="urn:microsoft.com/office/officeart/2005/8/layout/hList1"/>
    <dgm:cxn modelId="{BE615F61-E68C-4164-B088-C81D10D632F6}" type="presParOf" srcId="{8124190E-A528-4CD4-AD0C-267BDA1A20AD}" destId="{48F8AD72-6456-47FA-B583-9CB8FD06E38E}" srcOrd="0" destOrd="0" presId="urn:microsoft.com/office/officeart/2005/8/layout/hList1"/>
    <dgm:cxn modelId="{6AA87355-976C-43B0-976B-BA5EEE91F947}" type="presParOf" srcId="{48F8AD72-6456-47FA-B583-9CB8FD06E38E}" destId="{47169491-4CF0-48EB-98B7-BECD473D1D4C}" srcOrd="0" destOrd="0" presId="urn:microsoft.com/office/officeart/2005/8/layout/hList1"/>
    <dgm:cxn modelId="{1046C657-40B7-47C5-9EAA-029AD1DD5803}" type="presParOf" srcId="{48F8AD72-6456-47FA-B583-9CB8FD06E38E}" destId="{F17EA171-9E20-403A-9190-383AF0259B23}" srcOrd="1" destOrd="0" presId="urn:microsoft.com/office/officeart/2005/8/layout/hList1"/>
    <dgm:cxn modelId="{5BB117E3-CA4B-4A50-BB40-83B7665336DF}" type="presParOf" srcId="{8124190E-A528-4CD4-AD0C-267BDA1A20AD}" destId="{A322DB77-9ED2-4228-B943-71CC732F9B38}" srcOrd="1" destOrd="0" presId="urn:microsoft.com/office/officeart/2005/8/layout/hList1"/>
    <dgm:cxn modelId="{AF031E81-59FA-4DA6-ACC5-DE067B35964D}" type="presParOf" srcId="{8124190E-A528-4CD4-AD0C-267BDA1A20AD}" destId="{D3C0A7A9-658D-403C-9246-1E3AF66869B6}" srcOrd="2" destOrd="0" presId="urn:microsoft.com/office/officeart/2005/8/layout/hList1"/>
    <dgm:cxn modelId="{FB09B5F7-1362-4B8F-93C5-4298045D295A}" type="presParOf" srcId="{D3C0A7A9-658D-403C-9246-1E3AF66869B6}" destId="{DDBEBE65-F697-4D41-9392-232D2BB1821E}" srcOrd="0" destOrd="0" presId="urn:microsoft.com/office/officeart/2005/8/layout/hList1"/>
    <dgm:cxn modelId="{E57BC0FF-783E-4244-9ACB-A3DC5A3BAC1A}" type="presParOf" srcId="{D3C0A7A9-658D-403C-9246-1E3AF66869B6}" destId="{2B99D39A-E7F0-43D5-9A68-47BA650AE5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F207-B48E-4DB1-AD4F-B298480ACD0B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8A1BB-3900-4454-A500-89484032F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5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8A1BB-3900-4454-A500-89484032F5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3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8A1BB-3900-4454-A500-89484032F53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5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8A1BB-3900-4454-A500-89484032F5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8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E3914-1194-4688-B41A-8BAA8DF2954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July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1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all of for specific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0CAE2-6D70-4F10-B837-E2E80B8E329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July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6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8A1BB-3900-4454-A500-89484032F53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57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-No Site</a:t>
            </a:r>
            <a:r>
              <a:rPr lang="en-US" baseline="0" dirty="0" smtClean="0"/>
              <a:t> Specific Surveys</a:t>
            </a:r>
          </a:p>
          <a:p>
            <a:r>
              <a:rPr lang="en-US" baseline="0" dirty="0" smtClean="0"/>
              <a:t>-Do not include environmental permits, mitigation, fees and other associated costs such as geotechnical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8A1BB-3900-4454-A500-89484032F53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52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8A1BB-3900-4454-A500-89484032F53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15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joking – don’t allow farmer’s markets near intersections – seems like this</a:t>
            </a:r>
            <a:r>
              <a:rPr lang="en-US" baseline="0" dirty="0" smtClean="0"/>
              <a:t> was a recurring them at many of the identified intersections.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8A1BB-3900-4454-A500-89484032F53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15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8A1BB-3900-4454-A500-89484032F53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0D7C864-8D82-4ECC-9AA4-8719B23F9B96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2978AC-5362-4954-BA1F-D5F91AF4E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C864-8D82-4ECC-9AA4-8719B23F9B96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78AC-5362-4954-BA1F-D5F91AF4E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0D7C864-8D82-4ECC-9AA4-8719B23F9B96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62978AC-5362-4954-BA1F-D5F91AF4E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C864-8D82-4ECC-9AA4-8719B23F9B96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2978AC-5362-4954-BA1F-D5F91AF4E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C864-8D82-4ECC-9AA4-8719B23F9B96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62978AC-5362-4954-BA1F-D5F91AF4E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D7C864-8D82-4ECC-9AA4-8719B23F9B96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2978AC-5362-4954-BA1F-D5F91AF4E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D7C864-8D82-4ECC-9AA4-8719B23F9B96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2978AC-5362-4954-BA1F-D5F91AF4E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C864-8D82-4ECC-9AA4-8719B23F9B96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2978AC-5362-4954-BA1F-D5F91AF4E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C864-8D82-4ECC-9AA4-8719B23F9B96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2978AC-5362-4954-BA1F-D5F91AF4E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C864-8D82-4ECC-9AA4-8719B23F9B96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2978AC-5362-4954-BA1F-D5F91AF4E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0D7C864-8D82-4ECC-9AA4-8719B23F9B96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62978AC-5362-4954-BA1F-D5F91AF4E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D7C864-8D82-4ECC-9AA4-8719B23F9B96}" type="datetimeFigureOut">
              <a:rPr lang="en-US" smtClean="0"/>
              <a:pPr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2978AC-5362-4954-BA1F-D5F91AF4E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../jpegs/District%2010%20Intersections%20Study%20Final%20Document_Page_59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../jpegs/District%2010%20Intersections%20Study%20Final%20Document_Page_1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jpegs/District%2010%20Intersections%20Study%20Final%20Document_Page_54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../jpegs/District%2010%20Intersections%20Study%20Final%20Document_Page_53.jpg" TargetMode="External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../jpegs/D10-Intersection%20Study%20-%20Summary%20Spreadsheet%20for%20report%20REFORMATTED.xls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jpegs/Appendix%20D%20-%20Detailed%20Construction%20Cost%20Estimate%20Worksheet.xlsx" TargetMode="External"/><Relationship Id="rId2" Type="http://schemas.openxmlformats.org/officeDocument/2006/relationships/hyperlink" Target="../jpegs/D10-Intersection%20Study%20-%20Summary%20Spreadsheet%20for%20report%20REFORMATTED.xlsx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jpegs/D10-Intersection%20Study%20-%20Summary%20Spreadsheet%20for%20report%20REFORMATTED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jpegs/Appendix%20D%20-%20Detailed%20Construction%20Cost%20Estimate%20Worksheet.xls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../jpegs/D10-Intersection%20Study%20-%20Summary%20Spreadsheet%20for%20report%20REFORMATTED.xls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hyperlink" Target="../jpegs/Appendix%20E%20-%20Standard%20Drawings.xlsx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24000"/>
            <a:ext cx="64770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Roadway Intersections Database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381000" y="5791200"/>
            <a:ext cx="30480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09-07-16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375229" y="3733800"/>
            <a:ext cx="6705600" cy="12954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Eric Green, PE, GISP</a:t>
            </a:r>
          </a:p>
          <a:p>
            <a:pPr algn="ctr"/>
            <a:r>
              <a:rPr lang="en-US" dirty="0" smtClean="0"/>
              <a:t>Jason Blackburn, PE</a:t>
            </a:r>
          </a:p>
          <a:p>
            <a:pPr algn="ctr"/>
            <a:r>
              <a:rPr lang="en-US" dirty="0" smtClean="0"/>
              <a:t>Lindsay Walker, PE, PTOE, AICP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271245"/>
            <a:ext cx="2118544" cy="335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4134" y="6125029"/>
            <a:ext cx="1121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Kentucky</a:t>
            </a:r>
          </a:p>
          <a:p>
            <a:r>
              <a:rPr lang="en-US" sz="1200" b="1" dirty="0" smtClean="0"/>
              <a:t>Transportation</a:t>
            </a:r>
          </a:p>
          <a:p>
            <a:r>
              <a:rPr lang="en-US" sz="1200" b="1" dirty="0" smtClean="0"/>
              <a:t>Center</a:t>
            </a:r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43" y="6096000"/>
            <a:ext cx="609957" cy="64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8885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706" y="1600200"/>
            <a:ext cx="6656294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Mapping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138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158314" y="115327"/>
          <a:ext cx="6848309" cy="664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56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612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56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630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Description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U3rF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undivided 3-leg rural full stop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U3rP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undivided 3-leg rural (at least) partial stop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37256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U3rS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undivided 3-leg rural signal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U3uF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undivided 3-leg urban full stop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U3uP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undivided 3-leg urban (at least) partial stop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10252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U3uS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undivided 3-leg urban signal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U4rF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undivided 4+ leg rural full stop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U4rP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undivided 4+ leg rural (at least) partial stop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4202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U4rS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undivided 4+ leg rural signal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U4uF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undivided 4+ leg urban full stop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U4uP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undivided 4+ leg urban (at least) partial stop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2484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U4uS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undivided 4+ leg urban signal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1492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D3rP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divided 3-leg rural (at least) partial stop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D3rS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divided 3-leg rural signal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D3uP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divided 3-leg urban(at least) partial stop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1292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D3uS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divided 3-leg urban signal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D4rP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divided 4+ leg rural (at least) partial stop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D4rS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divided 4+ leg rural signal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D4uP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divided 4+ leg urban(at least) partial stop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560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D4uS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divided 4+ leg urban signal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58" marR="57558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8310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167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Priority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rank all intersections by a safety factor</a:t>
            </a:r>
          </a:p>
          <a:p>
            <a:r>
              <a:rPr lang="en-US" dirty="0" smtClean="0"/>
              <a:t>Replace the traditional and inadequate Critical Rate method</a:t>
            </a:r>
          </a:p>
          <a:p>
            <a:pPr lvl="1"/>
            <a:r>
              <a:rPr lang="en-US" dirty="0" smtClean="0"/>
              <a:t>Regression-to-the-mean</a:t>
            </a:r>
          </a:p>
          <a:p>
            <a:pPr lvl="1"/>
            <a:r>
              <a:rPr lang="en-US" dirty="0" smtClean="0"/>
              <a:t>Relationship between AADT and crashes</a:t>
            </a:r>
          </a:p>
          <a:p>
            <a:r>
              <a:rPr lang="en-US" dirty="0" smtClean="0"/>
              <a:t>Employ state-of-the-art methodologies of the Highway Safety Manual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302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324929"/>
            <a:ext cx="9144000" cy="1534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368800" y="5511800"/>
            <a:ext cx="927100" cy="1168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Regression To The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7799" y="1430286"/>
            <a:ext cx="8229600" cy="910393"/>
          </a:xfrm>
        </p:spPr>
        <p:txBody>
          <a:bodyPr anchor="t"/>
          <a:lstStyle/>
          <a:p>
            <a:pPr lvl="1"/>
            <a:r>
              <a:rPr lang="en-US" dirty="0" smtClean="0"/>
              <a:t>Sir Francis Galton, 1887</a:t>
            </a:r>
          </a:p>
          <a:p>
            <a:pPr lvl="2"/>
            <a:r>
              <a:rPr lang="en-US" dirty="0" smtClean="0"/>
              <a:t>Sweet pea seed size in successive generations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917700" y="2332564"/>
            <a:ext cx="1752600" cy="1185336"/>
            <a:chOff x="1930400" y="3158064"/>
            <a:chExt cx="1752600" cy="1185336"/>
          </a:xfrm>
        </p:grpSpPr>
        <p:sp>
          <p:nvSpPr>
            <p:cNvPr id="4" name="Oval 3"/>
            <p:cNvSpPr/>
            <p:nvPr/>
          </p:nvSpPr>
          <p:spPr>
            <a:xfrm>
              <a:off x="1930400" y="3158067"/>
              <a:ext cx="762000" cy="1185333"/>
            </a:xfrm>
            <a:prstGeom prst="ellipse">
              <a:avLst/>
            </a:prstGeom>
            <a:solidFill>
              <a:srgbClr val="B37959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74650" h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920999" y="3158064"/>
              <a:ext cx="762001" cy="1185336"/>
            </a:xfrm>
            <a:prstGeom prst="ellipse">
              <a:avLst/>
            </a:prstGeom>
            <a:solidFill>
              <a:srgbClr val="B37959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74650" h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880100" y="2832100"/>
            <a:ext cx="1077686" cy="502920"/>
            <a:chOff x="5562600" y="3733800"/>
            <a:chExt cx="1143000" cy="533400"/>
          </a:xfrm>
        </p:grpSpPr>
        <p:sp>
          <p:nvSpPr>
            <p:cNvPr id="6" name="Oval 5"/>
            <p:cNvSpPr/>
            <p:nvPr/>
          </p:nvSpPr>
          <p:spPr>
            <a:xfrm>
              <a:off x="5562600" y="3733800"/>
              <a:ext cx="381000" cy="533400"/>
            </a:xfrm>
            <a:prstGeom prst="ellipse">
              <a:avLst/>
            </a:prstGeom>
            <a:solidFill>
              <a:srgbClr val="B37959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74650" h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324600" y="3733800"/>
              <a:ext cx="381000" cy="533400"/>
            </a:xfrm>
            <a:prstGeom prst="ellipse">
              <a:avLst/>
            </a:prstGeom>
            <a:solidFill>
              <a:srgbClr val="B37959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74650" h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8700" y="3670300"/>
            <a:ext cx="914400" cy="1502229"/>
            <a:chOff x="2133600" y="4495800"/>
            <a:chExt cx="914400" cy="1502229"/>
          </a:xfrm>
        </p:grpSpPr>
        <p:cxnSp>
          <p:nvCxnSpPr>
            <p:cNvPr id="9" name="Straight Arrow Connector 8"/>
            <p:cNvCxnSpPr/>
            <p:nvPr/>
          </p:nvCxnSpPr>
          <p:spPr>
            <a:xfrm rot="16200000" flipH="1">
              <a:off x="2019300" y="4610100"/>
              <a:ext cx="4572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2705100" y="4610100"/>
              <a:ext cx="4572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286000" y="4953000"/>
              <a:ext cx="609600" cy="1045029"/>
            </a:xfrm>
            <a:prstGeom prst="ellipse">
              <a:avLst/>
            </a:prstGeom>
            <a:solidFill>
              <a:srgbClr val="B37959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74650" h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08700" y="3568700"/>
            <a:ext cx="685800" cy="1320800"/>
            <a:chOff x="5791200" y="4419600"/>
            <a:chExt cx="685800" cy="1320800"/>
          </a:xfrm>
        </p:grpSpPr>
        <p:cxnSp>
          <p:nvCxnSpPr>
            <p:cNvPr id="13" name="Straight Arrow Connector 12"/>
            <p:cNvCxnSpPr/>
            <p:nvPr/>
          </p:nvCxnSpPr>
          <p:spPr>
            <a:xfrm rot="16200000" flipH="1">
              <a:off x="5638800" y="4572000"/>
              <a:ext cx="457200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6210300" y="4610100"/>
              <a:ext cx="4572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943600" y="5029200"/>
              <a:ext cx="457200" cy="711200"/>
            </a:xfrm>
            <a:prstGeom prst="ellipse">
              <a:avLst/>
            </a:prstGeom>
            <a:solidFill>
              <a:srgbClr val="B37959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374650" h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/>
          <p:cNvSpPr/>
          <p:nvPr/>
        </p:nvSpPr>
        <p:spPr>
          <a:xfrm>
            <a:off x="533400" y="5507567"/>
            <a:ext cx="762000" cy="1185333"/>
          </a:xfrm>
          <a:prstGeom prst="ellipse">
            <a:avLst/>
          </a:prstGeom>
          <a:solidFill>
            <a:srgbClr val="B37959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374650" h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616200" y="5613400"/>
            <a:ext cx="622300" cy="1009348"/>
          </a:xfrm>
          <a:prstGeom prst="ellipse">
            <a:avLst/>
          </a:prstGeom>
          <a:solidFill>
            <a:srgbClr val="B37959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374650" h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600200" y="5575299"/>
            <a:ext cx="660400" cy="1096433"/>
          </a:xfrm>
          <a:prstGeom prst="ellipse">
            <a:avLst/>
          </a:prstGeom>
          <a:solidFill>
            <a:srgbClr val="B37959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374650" h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619500" y="5641943"/>
            <a:ext cx="547370" cy="938349"/>
          </a:xfrm>
          <a:prstGeom prst="ellipse">
            <a:avLst/>
          </a:prstGeom>
          <a:solidFill>
            <a:srgbClr val="B37959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374650" h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572000" y="5665893"/>
            <a:ext cx="506730" cy="868680"/>
          </a:xfrm>
          <a:prstGeom prst="ellipse">
            <a:avLst/>
          </a:prstGeom>
          <a:solidFill>
            <a:srgbClr val="B37959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374650" h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575300" y="5711613"/>
            <a:ext cx="453390" cy="777240"/>
          </a:xfrm>
          <a:prstGeom prst="ellipse">
            <a:avLst/>
          </a:prstGeom>
          <a:solidFill>
            <a:srgbClr val="B37959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374650" h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438900" y="5757333"/>
            <a:ext cx="457200" cy="685800"/>
          </a:xfrm>
          <a:prstGeom prst="ellipse">
            <a:avLst/>
          </a:prstGeom>
          <a:solidFill>
            <a:srgbClr val="B37959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374650" h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302501" y="5803053"/>
            <a:ext cx="382089" cy="594360"/>
          </a:xfrm>
          <a:prstGeom prst="ellipse">
            <a:avLst/>
          </a:prstGeom>
          <a:solidFill>
            <a:srgbClr val="B37959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374650" h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8051801" y="5848773"/>
            <a:ext cx="359229" cy="502920"/>
          </a:xfrm>
          <a:prstGeom prst="ellipse">
            <a:avLst/>
          </a:prstGeom>
          <a:solidFill>
            <a:srgbClr val="B37959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374650" h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31800" y="5448300"/>
            <a:ext cx="939800" cy="1282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747000" y="5422900"/>
            <a:ext cx="939800" cy="1282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03700" y="50927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Mean</a:t>
            </a:r>
            <a:endParaRPr lang="en-US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6847693" y="144769"/>
            <a:ext cx="2323090" cy="245101"/>
            <a:chOff x="831002" y="152401"/>
            <a:chExt cx="9581988" cy="1013675"/>
          </a:xfrm>
        </p:grpSpPr>
        <p:sp>
          <p:nvSpPr>
            <p:cNvPr id="39" name="Title 1"/>
            <p:cNvSpPr txBox="1">
              <a:spLocks/>
            </p:cNvSpPr>
            <p:nvPr userDrawn="1"/>
          </p:nvSpPr>
          <p:spPr>
            <a:xfrm>
              <a:off x="1524009" y="609599"/>
              <a:ext cx="8888981" cy="5564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>
                <a:defRPr sz="2800" b="0" baseline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Levenim MT" pitchFamily="2" charset="-79"/>
                  <a:ea typeface="+mj-ea"/>
                  <a:cs typeface="Levenim MT" pitchFamily="2" charset="-79"/>
                </a:rPr>
                <a:t>Federal Highway Administration</a:t>
              </a:r>
            </a:p>
          </p:txBody>
        </p:sp>
        <p:sp>
          <p:nvSpPr>
            <p:cNvPr id="40" name="Title 1"/>
            <p:cNvSpPr txBox="1">
              <a:spLocks/>
            </p:cNvSpPr>
            <p:nvPr userDrawn="1"/>
          </p:nvSpPr>
          <p:spPr>
            <a:xfrm>
              <a:off x="1523995" y="152401"/>
              <a:ext cx="7862181" cy="5524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>
                <a:defRPr sz="2800" b="0" baseline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evenim MT" pitchFamily="2" charset="-79"/>
                  <a:ea typeface="+mj-ea"/>
                  <a:cs typeface="Levenim MT" pitchFamily="2" charset="-79"/>
                </a:rPr>
                <a:t>U.S. Department of Transportation</a:t>
              </a:r>
            </a:p>
          </p:txBody>
        </p:sp>
        <p:pic>
          <p:nvPicPr>
            <p:cNvPr id="41" name="Picture 5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1002" y="196289"/>
              <a:ext cx="853370" cy="863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546618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185 L 0.11111 0.001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7917 7.40741E-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 animBg="1"/>
      <p:bldP spid="33" grpId="1" animBg="1"/>
      <p:bldP spid="35" grpId="0" animBg="1"/>
      <p:bldP spid="35" grpId="1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Performance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2743201"/>
            <a:ext cx="7697318" cy="21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509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SPFs developed for each intersection type</a:t>
            </a:r>
          </a:p>
          <a:p>
            <a:r>
              <a:rPr lang="en-US" dirty="0" smtClean="0"/>
              <a:t>Each model included SPFs for all and KAB crashes</a:t>
            </a:r>
          </a:p>
          <a:p>
            <a:r>
              <a:rPr lang="en-US" dirty="0" smtClean="0"/>
              <a:t>SPFs and observed crashes were used to calculate a new measure of safety…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896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1982"/>
            <a:ext cx="7772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Potential for Crash Reduction</a:t>
            </a: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>
            <a:off x="2819400" y="3657600"/>
            <a:ext cx="365352" cy="7620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343399" y="2084773"/>
            <a:ext cx="3202459" cy="304800"/>
          </a:xfrm>
          <a:prstGeom prst="wedgeRectCallout">
            <a:avLst>
              <a:gd name="adj1" fmla="val -81810"/>
              <a:gd name="adj2" fmla="val 157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Observed Crashes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76400" y="1295400"/>
            <a:ext cx="0" cy="426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5562600"/>
            <a:ext cx="640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676400" y="3670662"/>
            <a:ext cx="5991497" cy="1098158"/>
          </a:xfrm>
          <a:custGeom>
            <a:avLst/>
            <a:gdLst>
              <a:gd name="connsiteX0" fmla="*/ 0 w 5991497"/>
              <a:gd name="connsiteY0" fmla="*/ 1098158 h 1098158"/>
              <a:gd name="connsiteX1" fmla="*/ 5991497 w 5991497"/>
              <a:gd name="connsiteY1" fmla="*/ 18295 h 109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91497" h="1098158">
                <a:moveTo>
                  <a:pt x="0" y="1098158"/>
                </a:moveTo>
                <a:cubicBezTo>
                  <a:pt x="2540725" y="492186"/>
                  <a:pt x="5081451" y="-113785"/>
                  <a:pt x="5991497" y="1829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3111954" y="2572082"/>
            <a:ext cx="457201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Decision 12"/>
          <p:cNvSpPr/>
          <p:nvPr/>
        </p:nvSpPr>
        <p:spPr>
          <a:xfrm>
            <a:off x="3131004" y="3443776"/>
            <a:ext cx="419100" cy="4572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184753" y="4236998"/>
            <a:ext cx="342900" cy="319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4382589" y="2971800"/>
            <a:ext cx="3163270" cy="301971"/>
          </a:xfrm>
          <a:prstGeom prst="wedgeRectCallout">
            <a:avLst>
              <a:gd name="adj1" fmla="val -80249"/>
              <a:gd name="adj2" fmla="val 173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 Crashes (Corrected)</a:t>
            </a:r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4382588" y="4672706"/>
            <a:ext cx="3163269" cy="493004"/>
          </a:xfrm>
          <a:prstGeom prst="wedgeRectCallout">
            <a:avLst>
              <a:gd name="adj1" fmla="val -81019"/>
              <a:gd name="adj2" fmla="val -9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Predicted Crashes from SPF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828800" y="39243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4735" y="1310176"/>
            <a:ext cx="461665" cy="42671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Crashes per year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5562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AADT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183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4481014"/>
            <a:ext cx="7704667" cy="17793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Sort by PCR</a:t>
            </a:r>
          </a:p>
          <a:p>
            <a:r>
              <a:rPr lang="en-US" dirty="0" smtClean="0"/>
              <a:t>Filter by county or District</a:t>
            </a:r>
          </a:p>
          <a:p>
            <a:r>
              <a:rPr lang="en-US" dirty="0" smtClean="0"/>
              <a:t>Calculate the PCR for a new intersection using SPF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4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30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(Jason rambles on for a couple of minutes.)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For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06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Development of the Database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Database Description</a:t>
            </a:r>
          </a:p>
          <a:p>
            <a:pPr lvl="1"/>
            <a:r>
              <a:rPr lang="en-US" dirty="0" smtClean="0"/>
              <a:t>Safety Analysis</a:t>
            </a:r>
          </a:p>
          <a:p>
            <a:r>
              <a:rPr lang="en-US" dirty="0" smtClean="0"/>
              <a:t>Reason for Planning Study</a:t>
            </a:r>
          </a:p>
          <a:p>
            <a:r>
              <a:rPr lang="en-US" dirty="0" smtClean="0"/>
              <a:t>Planning Study Process</a:t>
            </a:r>
          </a:p>
          <a:p>
            <a:r>
              <a:rPr lang="en-US" dirty="0" smtClean="0"/>
              <a:t>Wrap-up</a:t>
            </a:r>
          </a:p>
          <a:p>
            <a:pPr lvl="1"/>
            <a:r>
              <a:rPr lang="en-US" dirty="0" smtClean="0"/>
              <a:t>Current Project Status</a:t>
            </a:r>
          </a:p>
          <a:p>
            <a:pPr lvl="1"/>
            <a:r>
              <a:rPr lang="en-US" dirty="0"/>
              <a:t>Issues and Limitations</a:t>
            </a:r>
          </a:p>
          <a:p>
            <a:pPr lvl="1"/>
            <a:r>
              <a:rPr lang="en-US" dirty="0" smtClean="0"/>
              <a:t>Additional Uses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47875"/>
            <a:ext cx="4048125" cy="4048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40805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10 Intersections 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04" y="1600200"/>
            <a:ext cx="3988088" cy="5161055"/>
          </a:xfrm>
        </p:spPr>
      </p:pic>
    </p:spTree>
    <p:extLst>
      <p:ext uri="{BB962C8B-B14F-4D97-AF65-F5344CB8AC3E}">
        <p14:creationId xmlns:p14="http://schemas.microsoft.com/office/powerpoint/2010/main" val="36091811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Existing Conditions</a:t>
            </a:r>
          </a:p>
          <a:p>
            <a:pPr lvl="1"/>
            <a:r>
              <a:rPr lang="en-US" dirty="0" smtClean="0"/>
              <a:t>Intersection Geometry</a:t>
            </a:r>
          </a:p>
          <a:p>
            <a:pPr lvl="1"/>
            <a:r>
              <a:rPr lang="en-US" dirty="0" smtClean="0"/>
              <a:t>Manner of Collision</a:t>
            </a:r>
          </a:p>
          <a:p>
            <a:pPr lvl="1"/>
            <a:r>
              <a:rPr lang="en-US" dirty="0" smtClean="0"/>
              <a:t>Traffic Volumes</a:t>
            </a:r>
          </a:p>
          <a:p>
            <a:r>
              <a:rPr lang="en-US" dirty="0" smtClean="0"/>
              <a:t>Improvement Development</a:t>
            </a:r>
          </a:p>
          <a:p>
            <a:pPr lvl="1"/>
            <a:r>
              <a:rPr lang="en-US" dirty="0" smtClean="0"/>
              <a:t>HSIP Funded Projects (&lt;$500,000)</a:t>
            </a:r>
          </a:p>
          <a:p>
            <a:pPr lvl="1"/>
            <a:r>
              <a:rPr lang="en-US" dirty="0" smtClean="0"/>
              <a:t>PIF Projects</a:t>
            </a:r>
          </a:p>
          <a:p>
            <a:pPr lvl="1"/>
            <a:r>
              <a:rPr lang="en-US" dirty="0" smtClean="0"/>
              <a:t>Short-Term Line Items</a:t>
            </a:r>
          </a:p>
          <a:p>
            <a:r>
              <a:rPr lang="en-US" dirty="0" smtClean="0"/>
              <a:t>Cost Estimation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Contract Ready Plans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589288"/>
            <a:ext cx="2951746" cy="191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46" y="2921858"/>
            <a:ext cx="1160351" cy="174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58" y="3025164"/>
            <a:ext cx="1265125" cy="1637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736407"/>
            <a:ext cx="3139166" cy="203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66264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To identify potential improvements at 50 identified intersections throughout KYTC District 10.</a:t>
            </a:r>
          </a:p>
          <a:p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Sight Distance Issues</a:t>
            </a:r>
          </a:p>
          <a:p>
            <a:pPr lvl="1"/>
            <a:r>
              <a:rPr lang="en-US" dirty="0" smtClean="0"/>
              <a:t>Multiple Access Points</a:t>
            </a:r>
          </a:p>
          <a:p>
            <a:pPr lvl="1"/>
            <a:r>
              <a:rPr lang="en-US" dirty="0" smtClean="0"/>
              <a:t>Signage and Striping</a:t>
            </a:r>
          </a:p>
          <a:p>
            <a:r>
              <a:rPr lang="en-US" dirty="0" smtClean="0"/>
              <a:t>Goals and Objectives</a:t>
            </a:r>
          </a:p>
          <a:p>
            <a:pPr lvl="1"/>
            <a:r>
              <a:rPr lang="en-US" dirty="0" smtClean="0"/>
              <a:t>Improvement options that address identified safety issues</a:t>
            </a:r>
          </a:p>
          <a:p>
            <a:pPr lvl="1"/>
            <a:r>
              <a:rPr lang="en-US" dirty="0" smtClean="0"/>
              <a:t>Construction quantities and cost estimates</a:t>
            </a:r>
          </a:p>
          <a:p>
            <a:pPr lvl="1"/>
            <a:r>
              <a:rPr lang="en-US" dirty="0" smtClean="0"/>
              <a:t>Solutions that are less than $500,000 where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817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02" y="1590040"/>
            <a:ext cx="4067892" cy="526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703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Critical rate factor (CRF)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rash rate for a spot or segment divided by the critical crash rate</a:t>
            </a:r>
          </a:p>
          <a:p>
            <a:r>
              <a:rPr lang="en-US" dirty="0" smtClean="0"/>
              <a:t>KAB</a:t>
            </a:r>
          </a:p>
          <a:p>
            <a:pPr lvl="1"/>
            <a:r>
              <a:rPr lang="en-US" dirty="0" smtClean="0"/>
              <a:t>Injury scale</a:t>
            </a:r>
          </a:p>
          <a:p>
            <a:pPr lvl="2"/>
            <a:r>
              <a:rPr lang="en-US" dirty="0" smtClean="0"/>
              <a:t>K = Fatal</a:t>
            </a:r>
          </a:p>
          <a:p>
            <a:pPr lvl="2"/>
            <a:r>
              <a:rPr lang="en-US" dirty="0" smtClean="0"/>
              <a:t>A = Incapacitating Injury</a:t>
            </a:r>
          </a:p>
          <a:p>
            <a:pPr lvl="2"/>
            <a:r>
              <a:rPr lang="en-US" dirty="0" smtClean="0"/>
              <a:t>B = Non-incapacitating Injury</a:t>
            </a:r>
          </a:p>
          <a:p>
            <a:r>
              <a:rPr lang="en-US" dirty="0" smtClean="0"/>
              <a:t>Potential Crash Reduction (PCR)</a:t>
            </a:r>
          </a:p>
          <a:p>
            <a:pPr lvl="1"/>
            <a:r>
              <a:rPr lang="en-US" dirty="0" smtClean="0"/>
              <a:t>Estimate of crash frequency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86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Top 5 have highest fatality and injury collision rate (KAB)</a:t>
            </a:r>
          </a:p>
          <a:p>
            <a:r>
              <a:rPr lang="en-US" dirty="0" smtClean="0"/>
              <a:t>Next 41 ranked in order by PCR</a:t>
            </a:r>
          </a:p>
          <a:p>
            <a:r>
              <a:rPr lang="en-US" dirty="0" smtClean="0"/>
              <a:t>Last 4 were identified as locations with safety issues by the District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797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Rates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403174"/>
              </p:ext>
            </p:extLst>
          </p:nvPr>
        </p:nvGraphicFramePr>
        <p:xfrm>
          <a:off x="304800" y="16002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792919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Categories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574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Signage &amp; Striping: 30</a:t>
            </a:r>
          </a:p>
          <a:p>
            <a:r>
              <a:rPr lang="en-US" dirty="0" smtClean="0"/>
              <a:t>Sight Distance: 9</a:t>
            </a:r>
          </a:p>
          <a:p>
            <a:r>
              <a:rPr lang="en-US" dirty="0" smtClean="0"/>
              <a:t>Delineation: 14</a:t>
            </a:r>
          </a:p>
          <a:p>
            <a:r>
              <a:rPr lang="en-US" dirty="0" smtClean="0"/>
              <a:t>Traffic Signals: 5</a:t>
            </a:r>
          </a:p>
          <a:p>
            <a:r>
              <a:rPr lang="en-US" dirty="0" smtClean="0"/>
              <a:t>Turn Lanes: 13</a:t>
            </a:r>
          </a:p>
          <a:p>
            <a:r>
              <a:rPr lang="en-US" dirty="0" smtClean="0"/>
              <a:t>Access Management: 25</a:t>
            </a:r>
          </a:p>
          <a:p>
            <a:r>
              <a:rPr lang="en-US" dirty="0" smtClean="0"/>
              <a:t>Realignment: 19</a:t>
            </a:r>
          </a:p>
          <a:p>
            <a:pPr marL="365760" lvl="1" indent="0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4022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Considerations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574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Adjacent Intersections</a:t>
            </a:r>
          </a:p>
          <a:p>
            <a:pPr lvl="1"/>
            <a:r>
              <a:rPr lang="en-US" dirty="0" smtClean="0"/>
              <a:t>Consistent Typical Section</a:t>
            </a:r>
          </a:p>
          <a:p>
            <a:pPr lvl="1"/>
            <a:r>
              <a:rPr lang="en-US" dirty="0" smtClean="0"/>
              <a:t>Consistent Speed</a:t>
            </a:r>
          </a:p>
          <a:p>
            <a:r>
              <a:rPr lang="en-US" dirty="0" smtClean="0"/>
              <a:t>Access Management Study</a:t>
            </a:r>
          </a:p>
          <a:p>
            <a:r>
              <a:rPr lang="en-US" dirty="0" smtClean="0"/>
              <a:t>Multiple Options</a:t>
            </a:r>
          </a:p>
          <a:p>
            <a:r>
              <a:rPr lang="en-US" dirty="0" smtClean="0"/>
              <a:t>Line Items for Individual Improvements</a:t>
            </a:r>
          </a:p>
          <a:p>
            <a:pPr marL="365760" lvl="1" indent="0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74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Projects</a:t>
            </a:r>
            <a:endParaRPr lang="en-US" dirty="0"/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00200"/>
            <a:ext cx="2826328" cy="365760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2826327" cy="365760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2" y="2743200"/>
            <a:ext cx="2826328" cy="365760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3" y="3124200"/>
            <a:ext cx="282632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03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90800"/>
            <a:ext cx="2362200" cy="1659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6397752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Approximately </a:t>
            </a:r>
            <a:r>
              <a:rPr lang="en-US" dirty="0"/>
              <a:t>35 percent of all traffic crashes in Kentucky occur at intersections</a:t>
            </a:r>
          </a:p>
          <a:p>
            <a:r>
              <a:rPr lang="en-US" dirty="0" smtClean="0"/>
              <a:t>There is a need to prioritize intersection crashes</a:t>
            </a:r>
          </a:p>
          <a:p>
            <a:r>
              <a:rPr lang="en-US" dirty="0" smtClean="0"/>
              <a:t>Kentucky’s Highway Safety Improvement Program ranks these intersections</a:t>
            </a:r>
          </a:p>
          <a:p>
            <a:r>
              <a:rPr lang="en-US" dirty="0" smtClean="0"/>
              <a:t>Crashes are not always properly located</a:t>
            </a:r>
          </a:p>
          <a:p>
            <a:pPr lvl="1"/>
            <a:r>
              <a:rPr lang="en-US" dirty="0" smtClean="0"/>
              <a:t>Lat/long or Linear Reference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716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Cost Distribution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38899611"/>
              </p:ext>
            </p:extLst>
          </p:nvPr>
        </p:nvGraphicFramePr>
        <p:xfrm>
          <a:off x="688848" y="1828800"/>
          <a:ext cx="80010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112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Study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Crash Distribution</a:t>
            </a:r>
            <a:endParaRPr lang="en-US" dirty="0"/>
          </a:p>
          <a:p>
            <a:r>
              <a:rPr lang="en-US" dirty="0" smtClean="0"/>
              <a:t>Signal Warrant Analysis</a:t>
            </a:r>
          </a:p>
          <a:p>
            <a:r>
              <a:rPr lang="en-US" dirty="0" smtClean="0"/>
              <a:t>Detailed Cost Estimates</a:t>
            </a:r>
          </a:p>
          <a:p>
            <a:r>
              <a:rPr lang="en-US" dirty="0" smtClean="0"/>
              <a:t>Standard Drawings</a:t>
            </a:r>
          </a:p>
        </p:txBody>
      </p:sp>
    </p:spTree>
    <p:extLst>
      <p:ext uri="{BB962C8B-B14F-4D97-AF65-F5344CB8AC3E}">
        <p14:creationId xmlns:p14="http://schemas.microsoft.com/office/powerpoint/2010/main" val="3872202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Table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6639"/>
              </p:ext>
            </p:extLst>
          </p:nvPr>
        </p:nvGraphicFramePr>
        <p:xfrm>
          <a:off x="152400" y="1828799"/>
          <a:ext cx="8839201" cy="4038600"/>
        </p:xfrm>
        <a:graphic>
          <a:graphicData uri="http://schemas.openxmlformats.org/drawingml/2006/table">
            <a:tbl>
              <a:tblPr/>
              <a:tblGrid>
                <a:gridCol w="397830"/>
                <a:gridCol w="589379"/>
                <a:gridCol w="721989"/>
                <a:gridCol w="291742"/>
                <a:gridCol w="685152"/>
                <a:gridCol w="3766126"/>
                <a:gridCol w="383096"/>
                <a:gridCol w="582011"/>
                <a:gridCol w="405198"/>
                <a:gridCol w="537808"/>
                <a:gridCol w="478870"/>
              </a:tblGrid>
              <a:tr h="24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E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Intersection 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E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Streets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E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E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E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Right-of-Way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E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E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E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EBD"/>
                    </a:solidFill>
                  </a:tcPr>
                </a:tc>
              </a:tr>
              <a:tr h="1263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Magoffin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 40 at Coal Branch Road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Realignment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Shift intersection away from building to improve sight distance.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Widening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Widen Coal Branch Road.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"No Parking" signs (R8-3a) in front of the bank on KY 40.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Magoffin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 40 at Coal Branch Road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 Coal Branch Road to be one-way.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$109,600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Realignment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Widen and realign Flint Street and Higgin Street to accommodate new traffic pattern.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"No Parking" signs (R8-3a) in front of the bank on KY 40.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Breathitt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 15 at Thorpe Road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full lane rumble strips to slow vehicles through curve.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Sight Distance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sight distance with slope removal near corner of Thorpe Road.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Breathitt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 15 at Thorpe Road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new roadway between Thorpe Road and Fish Pond Loop.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Management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 Thorpe Road and access points between Thorpe Road and Fish Pond Loop.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3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Menifee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460 at KY 746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Delineation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delineators to require utilization of the center turn lane.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$106,000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left turn receiving pocket on US 460.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Paint stop bar on KY 746.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4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Menifee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460 at KY 746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Management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 access points on east side of US 460.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Paint stop bar on KY 746.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Wolfe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39 - 1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 15 at Swift Camp Creek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SB left turn pocket.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$761,000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$1,090,000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Management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Realign Swift Camp Creek Road.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Wolfe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39 - 2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 15 at Swift Camp Creek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Management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 road access and provide driveway for resident only.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40 - 1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 15 at Scuddy Mountain Rd.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Stop signs and stop bar on driveways.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Re-stripe dedicated left turn lanes on KY 15.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access for Scuddy Branch Road.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$147,800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40 - 2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 15 at Scuddy Mountain Rd.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stop signs and stop bar on driveways.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Re-stripe dedicated left turn lanes on KY 15.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access to Scuddy Mountain Road from Scuddy Branch Road.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Wolfe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 191 at KY 746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Sight Distance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 trees inside of curve on KY 191.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Realignment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Realign for 90 degree intersection.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$207,300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Realignment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Extend driveway to access center of the curve.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a-D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 476 at KY 1146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stop sign on KY 1146 closer to intersection.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stop bar on KY 1146.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Delineation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Delineate KY 476 from parking area.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$248,500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>
            <a:hlinkClick r:id="rId2" action="ppaction://hlinkfile"/>
          </p:cNvPr>
          <p:cNvSpPr txBox="1"/>
          <p:nvPr/>
        </p:nvSpPr>
        <p:spPr>
          <a:xfrm>
            <a:off x="8493204" y="647699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Link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619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51276" r="7054"/>
          <a:stretch/>
        </p:blipFill>
        <p:spPr>
          <a:xfrm>
            <a:off x="1631344" y="1701834"/>
            <a:ext cx="6979257" cy="5108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" r="37479" b="42987"/>
          <a:stretch/>
        </p:blipFill>
        <p:spPr>
          <a:xfrm>
            <a:off x="152400" y="1728650"/>
            <a:ext cx="147894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71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Cost Estimates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29806"/>
              </p:ext>
            </p:extLst>
          </p:nvPr>
        </p:nvGraphicFramePr>
        <p:xfrm>
          <a:off x="743889" y="1598610"/>
          <a:ext cx="7891171" cy="4529143"/>
        </p:xfrm>
        <a:graphic>
          <a:graphicData uri="http://schemas.openxmlformats.org/drawingml/2006/table">
            <a:tbl>
              <a:tblPr/>
              <a:tblGrid>
                <a:gridCol w="2126252"/>
                <a:gridCol w="536186"/>
                <a:gridCol w="434495"/>
                <a:gridCol w="600898"/>
                <a:gridCol w="504754"/>
                <a:gridCol w="543581"/>
                <a:gridCol w="504754"/>
                <a:gridCol w="543581"/>
                <a:gridCol w="504754"/>
                <a:gridCol w="543581"/>
                <a:gridCol w="504754"/>
                <a:gridCol w="543581"/>
              </a:tblGrid>
              <a:tr h="1645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ITEM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BID</a:t>
                      </a:r>
                      <a:b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CODE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UNIT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UNIT</a:t>
                      </a:r>
                      <a:b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PRICE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INT1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INT1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INT1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INT1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OPTION 1-D (ACCESS)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OPTION 2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OPTION 2-D (ACCESS)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DGA  BASE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00001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TON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$20.00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$1,259.25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$4,520.11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$1,527.20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CEMENT STABILIZED ROADBED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00008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SQ YD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$3.00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DRAINAGE BLANKET-TYPE II-ASPH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00018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TON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$43.00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ASPHALT SEAL AGGREGATE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00100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TON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$95.00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$228.00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$457.27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REMOVE CONCRETE MEDIAN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23839EC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SQ YD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$47.00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RELOCATE LIGHT POLE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23836EC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EACH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$4,000.00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SAW CUT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20430ED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LF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$3.40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$2,142.00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$1,360.00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$1,360.00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$1,360.00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THERMO RUMBLE STRIPS TY 2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24097EC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LF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$30.00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DOUBLE  4' X 4' RCBC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LF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$460.00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6X5 BOX CULVERT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LF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$400.00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EXTEND 10X6 BOX CULVERT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LF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$1,400.00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10X6 BOX CULVERT HDWL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EACH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$7,500.00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REDI ROCK/STRONG TIE RETAINING WALL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EACH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$45.00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LIGHTED INTERSECTION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EACH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$65,000.00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PERMANENT DRAINAGE EASEMENT</a:t>
                      </a:r>
                    </a:p>
                  </a:txBody>
                  <a:tcPr marL="73673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ACRES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RIGHT OF WAY</a:t>
                      </a:r>
                    </a:p>
                  </a:txBody>
                  <a:tcPr marL="73673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ACRES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0.135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0.233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0.233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TEMPORARY EASEMENT</a:t>
                      </a:r>
                    </a:p>
                  </a:txBody>
                  <a:tcPr marL="73673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SQ FT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673" marR="4912" marT="491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CONSTRUCTION COSTS SUBTOTAL:</a:t>
                      </a:r>
                    </a:p>
                  </a:txBody>
                  <a:tcPr marL="4912" marR="4912" marT="4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$4,000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$2,000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$7,000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$3,000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MOBILIZATION (ROUNDED UP TO $1000)</a:t>
                      </a:r>
                    </a:p>
                  </a:txBody>
                  <a:tcPr marL="73673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02568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LS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DEMOBILIZATION (ROUNDED UP TO $1000)</a:t>
                      </a:r>
                    </a:p>
                  </a:txBody>
                  <a:tcPr marL="73673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02569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LS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1.50%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73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SUBTOTAL:</a:t>
                      </a:r>
                    </a:p>
                  </a:txBody>
                  <a:tcPr marL="4912" marR="4912" marT="4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$6,000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$4,000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$9,000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$5,000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7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73" marR="4912" marT="491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CONTINGENCY (20%):</a:t>
                      </a:r>
                    </a:p>
                  </a:txBody>
                  <a:tcPr marL="4912" marR="4912" marT="4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$2,000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$2,000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73" marR="4912" marT="491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TOTAL:</a:t>
                      </a:r>
                    </a:p>
                  </a:txBody>
                  <a:tcPr marL="4912" marR="4912" marT="4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$10,000</a:t>
                      </a: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$5,000</a:t>
                      </a: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$20,000</a:t>
                      </a: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$6,000</a:t>
                      </a: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>
            <a:hlinkClick r:id="rId2" action="ppaction://hlinkfile"/>
          </p:cNvPr>
          <p:cNvSpPr txBox="1"/>
          <p:nvPr/>
        </p:nvSpPr>
        <p:spPr>
          <a:xfrm>
            <a:off x="8493204" y="647699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hlinkClick r:id="rId3" action="ppaction://hlinkfile"/>
              </a:rPr>
              <a:t>Link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454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Cost Estimates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43889" y="1598610"/>
          <a:ext cx="7891171" cy="4529143"/>
        </p:xfrm>
        <a:graphic>
          <a:graphicData uri="http://schemas.openxmlformats.org/drawingml/2006/table">
            <a:tbl>
              <a:tblPr/>
              <a:tblGrid>
                <a:gridCol w="2126252"/>
                <a:gridCol w="536186"/>
                <a:gridCol w="434495"/>
                <a:gridCol w="600898"/>
                <a:gridCol w="504754"/>
                <a:gridCol w="543581"/>
                <a:gridCol w="504754"/>
                <a:gridCol w="543581"/>
                <a:gridCol w="504754"/>
                <a:gridCol w="543581"/>
                <a:gridCol w="504754"/>
                <a:gridCol w="543581"/>
              </a:tblGrid>
              <a:tr h="1645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ITEM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BID</a:t>
                      </a:r>
                      <a:b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CODE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UNIT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UNIT</a:t>
                      </a:r>
                      <a:b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PRICE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INT1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INT1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INT1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INT1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OPTION 1-D (ACCESS)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OPTION 2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OPTION 2-D (ACCESS)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5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QUANTITY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DGA  BASE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00001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TON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$20.00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$1,259.25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$4,520.11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$1,527.20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CEMENT STABILIZED ROADBED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00008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SQ YD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$3.00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DRAINAGE BLANKET-TYPE II-ASPH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00018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TON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$43.00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ASPHALT SEAL AGGREGATE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00100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TON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$95.00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$228.00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$457.27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REMOVE CONCRETE MEDIAN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23839EC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SQ YD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$47.00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RELOCATE LIGHT POLE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23836EC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EACH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$4,000.00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SAW CUT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20430ED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LF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$3.40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$2,142.00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$1,360.00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$1,360.00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$1,360.00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THERMO RUMBLE STRIPS TY 2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24097EC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LF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$30.00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DOUBLE  4' X 4' RCBC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LF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$460.00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6X5 BOX CULVERT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LF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$400.00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EXTEND 10X6 BOX CULVERT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LF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$1,400.00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10X6 BOX CULVERT HDWL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EACH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$7,500.00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REDI ROCK/STRONG TIE RETAINING WALL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EACH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$45.00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LIGHTED INTERSECTION</a:t>
                      </a:r>
                    </a:p>
                  </a:txBody>
                  <a:tcPr marL="4912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EACH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$65,000.00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$0.00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PERMANENT DRAINAGE EASEMENT</a:t>
                      </a:r>
                    </a:p>
                  </a:txBody>
                  <a:tcPr marL="73673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ACRES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RIGHT OF WAY</a:t>
                      </a:r>
                    </a:p>
                  </a:txBody>
                  <a:tcPr marL="73673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ACRES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0.135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0.233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0.233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TEMPORARY EASEMENT</a:t>
                      </a:r>
                    </a:p>
                  </a:txBody>
                  <a:tcPr marL="73673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SQ FT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673" marR="4912" marT="491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CONSTRUCTION COSTS SUBTOTAL:</a:t>
                      </a:r>
                    </a:p>
                  </a:txBody>
                  <a:tcPr marL="4912" marR="4912" marT="4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$4,000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$2,000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$7,000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$3,000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MOBILIZATION (ROUNDED UP TO $1000)</a:t>
                      </a:r>
                    </a:p>
                  </a:txBody>
                  <a:tcPr marL="73673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02568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LS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DEMOBILIZATION (ROUNDED UP TO $1000)</a:t>
                      </a:r>
                    </a:p>
                  </a:txBody>
                  <a:tcPr marL="73673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02569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LS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1.50%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73" marR="4912" marT="49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SUBTOTAL:</a:t>
                      </a:r>
                    </a:p>
                  </a:txBody>
                  <a:tcPr marL="4912" marR="4912" marT="4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$6,000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$4,000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$9,000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$5,000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72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73" marR="4912" marT="491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CONTINGENCY (20%):</a:t>
                      </a:r>
                    </a:p>
                  </a:txBody>
                  <a:tcPr marL="4912" marR="4912" marT="49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$2,000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$2,000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12" marR="4912" marT="49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</a:p>
                  </a:txBody>
                  <a:tcPr marL="4912" marR="4912" marT="4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673" marR="4912" marT="491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TOTAL:</a:t>
                      </a:r>
                    </a:p>
                  </a:txBody>
                  <a:tcPr marL="4912" marR="4912" marT="4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$10,000</a:t>
                      </a: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$5,000</a:t>
                      </a: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$20,000</a:t>
                      </a: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</a:rPr>
                        <a:t>$6,000</a:t>
                      </a:r>
                    </a:p>
                  </a:txBody>
                  <a:tcPr marL="4912" marR="4912" marT="491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>
            <a:hlinkClick r:id="rId3" action="ppaction://hlinkfile"/>
          </p:cNvPr>
          <p:cNvSpPr txBox="1"/>
          <p:nvPr/>
        </p:nvSpPr>
        <p:spPr>
          <a:xfrm>
            <a:off x="8493204" y="647699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hlinkClick r:id="rId4" action="ppaction://hlinkfile"/>
              </a:rPr>
              <a:t>Link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5317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Drawings</a:t>
            </a:r>
            <a:endParaRPr lang="en-US" dirty="0"/>
          </a:p>
        </p:txBody>
      </p:sp>
      <p:sp>
        <p:nvSpPr>
          <p:cNvPr id="7" name="TextBox 6">
            <a:hlinkClick r:id="rId3" action="ppaction://hlinkfile"/>
          </p:cNvPr>
          <p:cNvSpPr txBox="1"/>
          <p:nvPr/>
        </p:nvSpPr>
        <p:spPr>
          <a:xfrm>
            <a:off x="8493204" y="647699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hlinkClick r:id="rId4" action="ppaction://hlinkfile"/>
              </a:rPr>
              <a:t>Link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133600"/>
            <a:ext cx="8814014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12693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Ready Documents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6566"/>
            <a:ext cx="8077200" cy="52264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32336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Consultant Lessons Learned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Need Crash Records</a:t>
            </a:r>
          </a:p>
          <a:p>
            <a:r>
              <a:rPr lang="en-US" dirty="0" smtClean="0"/>
              <a:t>Location of Crashes</a:t>
            </a:r>
          </a:p>
          <a:p>
            <a:r>
              <a:rPr lang="en-US" dirty="0" smtClean="0"/>
              <a:t>District Preferences</a:t>
            </a:r>
          </a:p>
          <a:p>
            <a:r>
              <a:rPr lang="en-US" dirty="0" smtClean="0"/>
              <a:t>Involvement of Agencies / Divisions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0" r="57500" b="37500"/>
          <a:stretch/>
        </p:blipFill>
        <p:spPr>
          <a:xfrm>
            <a:off x="6238095" y="2478741"/>
            <a:ext cx="2743200" cy="155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4999" r="12500" b="26251"/>
          <a:stretch/>
        </p:blipFill>
        <p:spPr>
          <a:xfrm>
            <a:off x="270474" y="4123676"/>
            <a:ext cx="3644247" cy="222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17500" r="4167" b="25000"/>
          <a:stretch/>
        </p:blipFill>
        <p:spPr>
          <a:xfrm>
            <a:off x="3929235" y="4123677"/>
            <a:ext cx="5077460" cy="222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2211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P</a:t>
            </a:r>
            <a:r>
              <a:rPr lang="en-US" dirty="0" smtClean="0"/>
              <a:t>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9 of 50 have been advanced to some degree</a:t>
            </a:r>
          </a:p>
          <a:p>
            <a:pPr lvl="1"/>
            <a:r>
              <a:rPr lang="en-US" dirty="0" smtClean="0"/>
              <a:t>1 Completed</a:t>
            </a:r>
          </a:p>
          <a:p>
            <a:pPr lvl="1"/>
            <a:r>
              <a:rPr lang="en-US" dirty="0" smtClean="0"/>
              <a:t>2 Under Construction</a:t>
            </a:r>
          </a:p>
          <a:p>
            <a:pPr lvl="1"/>
            <a:r>
              <a:rPr lang="en-US" dirty="0" smtClean="0"/>
              <a:t>1 In Right of Way/Utilities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 In Design</a:t>
            </a:r>
          </a:p>
          <a:p>
            <a:pPr lvl="1"/>
            <a:r>
              <a:rPr lang="en-US" dirty="0" smtClean="0"/>
              <a:t>PCR for Current Projects = 70.1</a:t>
            </a:r>
          </a:p>
          <a:p>
            <a:pPr lvl="1"/>
            <a:r>
              <a:rPr lang="en-US" dirty="0" smtClean="0"/>
              <a:t>Projected Total Costs = $2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877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a maintainable spatial intersection database</a:t>
            </a:r>
          </a:p>
          <a:p>
            <a:r>
              <a:rPr lang="en-US" dirty="0" smtClean="0"/>
              <a:t>Use with SafetyAnalyst and Safety Performance Functions</a:t>
            </a:r>
          </a:p>
          <a:p>
            <a:r>
              <a:rPr lang="en-US" dirty="0" smtClean="0"/>
              <a:t>Tied to KYTC’s node usage table (changes are propagated)</a:t>
            </a:r>
          </a:p>
          <a:p>
            <a:r>
              <a:rPr lang="en-US" dirty="0" smtClean="0"/>
              <a:t>Dynamically linked to traffic volumes and road geometry</a:t>
            </a:r>
          </a:p>
          <a:p>
            <a:r>
              <a:rPr lang="en-US" dirty="0" smtClean="0"/>
              <a:t>Other users: planning, maintenance, IT (not just safety)</a:t>
            </a:r>
          </a:p>
          <a:p>
            <a:r>
              <a:rPr lang="en-US" dirty="0" smtClean="0"/>
              <a:t>Includes all roads (state and local)</a:t>
            </a:r>
          </a:p>
          <a:p>
            <a:r>
              <a:rPr lang="en-US" dirty="0" smtClean="0"/>
              <a:t>Includes an area of influence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9217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Unable to Separate Collision Data</a:t>
            </a:r>
          </a:p>
          <a:p>
            <a:r>
              <a:rPr lang="en-US" dirty="0" smtClean="0"/>
              <a:t>Crash Locations not always accurate</a:t>
            </a:r>
          </a:p>
          <a:p>
            <a:r>
              <a:rPr lang="en-US" dirty="0" smtClean="0"/>
              <a:t>Local Road Data</a:t>
            </a:r>
          </a:p>
          <a:p>
            <a:r>
              <a:rPr lang="en-US" dirty="0" smtClean="0"/>
              <a:t>Major/Minor Approaches are currently being assumed</a:t>
            </a:r>
          </a:p>
          <a:p>
            <a:r>
              <a:rPr lang="en-US" dirty="0" smtClean="0"/>
              <a:t>Updates are Yearly</a:t>
            </a:r>
          </a:p>
          <a:p>
            <a:r>
              <a:rPr lang="en-US" dirty="0" smtClean="0"/>
              <a:t>Local 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1112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Roundabout analysis</a:t>
            </a:r>
          </a:p>
          <a:p>
            <a:r>
              <a:rPr lang="en-US" dirty="0" smtClean="0"/>
              <a:t>Help with vehicle routing (Superload)</a:t>
            </a:r>
          </a:p>
          <a:p>
            <a:r>
              <a:rPr lang="en-US" dirty="0" smtClean="0"/>
              <a:t>ADA inventory (Ramp Data in progress)</a:t>
            </a:r>
          </a:p>
          <a:p>
            <a:r>
              <a:rPr lang="en-US" dirty="0" smtClean="0"/>
              <a:t>Pavement inventory</a:t>
            </a:r>
          </a:p>
          <a:p>
            <a:r>
              <a:rPr lang="en-US" dirty="0" smtClean="0"/>
              <a:t>Signal timing database</a:t>
            </a:r>
          </a:p>
          <a:p>
            <a:r>
              <a:rPr lang="en-US" dirty="0" smtClean="0"/>
              <a:t>Expanding Existing HIS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838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2341718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HSM Intersections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60" y="2462851"/>
            <a:ext cx="7986713" cy="2671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9360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71414"/>
          </a:xfrm>
        </p:spPr>
        <p:txBody>
          <a:bodyPr/>
          <a:lstStyle/>
          <a:p>
            <a:r>
              <a:rPr lang="en-US" dirty="0" smtClean="0"/>
              <a:t>Merge or Not</a:t>
            </a:r>
            <a:endParaRPr lang="en-US" dirty="0"/>
          </a:p>
        </p:txBody>
      </p:sp>
      <p:pic>
        <p:nvPicPr>
          <p:cNvPr id="4" name="mergeorno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431" y="1766277"/>
            <a:ext cx="7643446" cy="4880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2892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77630"/>
          </a:xfrm>
        </p:spPr>
        <p:txBody>
          <a:bodyPr/>
          <a:lstStyle/>
          <a:p>
            <a:r>
              <a:rPr lang="en-US" dirty="0" smtClean="0"/>
              <a:t>Approach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the number of s/e points for each unique route ID</a:t>
            </a:r>
          </a:p>
          <a:p>
            <a:r>
              <a:rPr lang="en-US" dirty="0" smtClean="0"/>
              <a:t>Odd = 1 approach (route terminates)</a:t>
            </a:r>
          </a:p>
          <a:p>
            <a:r>
              <a:rPr lang="en-US" dirty="0" smtClean="0"/>
              <a:t>Even = 2 approaches (route enters &amp; exits)</a:t>
            </a:r>
          </a:p>
          <a:p>
            <a:r>
              <a:rPr lang="en-US" dirty="0" smtClean="0"/>
              <a:t>Subsidiary Route-Type (NC, Y, Crossovers) = No approaches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588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FranklinArc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23" y="343877"/>
            <a:ext cx="8664303" cy="6284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60615" y="243840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9474" y="365758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7815" y="289560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45320" y="185417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7843" y="482869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2766" y="364389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7487" y="4874865"/>
            <a:ext cx="27329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KY 1211 = 5, 1 approach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US 60 = 6, 2 approaches</a:t>
            </a:r>
          </a:p>
        </p:txBody>
      </p:sp>
    </p:spTree>
    <p:extLst>
      <p:ext uri="{BB962C8B-B14F-4D97-AF65-F5344CB8AC3E}">
        <p14:creationId xmlns:p14="http://schemas.microsoft.com/office/powerpoint/2010/main" val="41618692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Entering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078892"/>
            <a:ext cx="7704667" cy="392092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	If TYPE_OP = 1 and Knu_S_E = ‘S’, entering traffic = LAST_COUNT*1</a:t>
            </a:r>
          </a:p>
          <a:p>
            <a:r>
              <a:rPr lang="en-US" dirty="0">
                <a:latin typeface="Calibri" panose="020F0502020204030204" pitchFamily="34" charset="0"/>
              </a:rPr>
              <a:t>	If TYPE_OP = 1 and Knu_S_E = ‘E’, entering traffic = LAST_COUNT*0</a:t>
            </a:r>
          </a:p>
          <a:p>
            <a:r>
              <a:rPr lang="en-US" dirty="0">
                <a:latin typeface="Calibri" panose="020F0502020204030204" pitchFamily="34" charset="0"/>
              </a:rPr>
              <a:t>	If TYPE_OP = 2 or TYPE_OP = D, entering traffic = LAST_COUNT*0.5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487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6.4|3.6|3.3|3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Eric Green, Lindsay Walker</Speakers>
    <Year xmlns="b47a5aad-adfb-4dac-9d3f-47090e67d565">2016</Year>
    <Section xmlns="b47a5aad-adfb-4dac-9d3f-47090e67d565">Planning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5ECF32C2-48E7-4BE8-B089-499E8B32AF8D}"/>
</file>

<file path=customXml/itemProps2.xml><?xml version="1.0" encoding="utf-8"?>
<ds:datastoreItem xmlns:ds="http://schemas.openxmlformats.org/officeDocument/2006/customXml" ds:itemID="{412028F1-DA33-4D95-BD91-FA58C6EAC2DD}"/>
</file>

<file path=customXml/itemProps3.xml><?xml version="1.0" encoding="utf-8"?>
<ds:datastoreItem xmlns:ds="http://schemas.openxmlformats.org/officeDocument/2006/customXml" ds:itemID="{EA6F8305-8596-4D39-81AF-B9A69B617DE8}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18427</TotalTime>
  <Words>2465</Words>
  <Application>Microsoft Office PowerPoint</Application>
  <PresentationFormat>On-screen Show (4:3)</PresentationFormat>
  <Paragraphs>1061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Levenim MT</vt:lpstr>
      <vt:lpstr>Times New Roman</vt:lpstr>
      <vt:lpstr>Tw Cen MT</vt:lpstr>
      <vt:lpstr>Wingdings</vt:lpstr>
      <vt:lpstr>Wingdings 2</vt:lpstr>
      <vt:lpstr>Median</vt:lpstr>
      <vt:lpstr>Roadway Intersections Database </vt:lpstr>
      <vt:lpstr>Agenda</vt:lpstr>
      <vt:lpstr>Background</vt:lpstr>
      <vt:lpstr>The New Methodology</vt:lpstr>
      <vt:lpstr>HSM Intersections</vt:lpstr>
      <vt:lpstr>Merge or Not</vt:lpstr>
      <vt:lpstr>Approach Counts</vt:lpstr>
      <vt:lpstr>PowerPoint Presentation</vt:lpstr>
      <vt:lpstr>Calculating Entering Traffic</vt:lpstr>
      <vt:lpstr>Mapping the Results</vt:lpstr>
      <vt:lpstr>PowerPoint Presentation</vt:lpstr>
      <vt:lpstr>Safety Analysis</vt:lpstr>
      <vt:lpstr>Intersection Priority List</vt:lpstr>
      <vt:lpstr>Regression To The Mean</vt:lpstr>
      <vt:lpstr>Safety Performance Function</vt:lpstr>
      <vt:lpstr>Model Development</vt:lpstr>
      <vt:lpstr>Potential for Crash Reduction</vt:lpstr>
      <vt:lpstr>PowerPoint Presentation</vt:lpstr>
      <vt:lpstr>Reason For Study</vt:lpstr>
      <vt:lpstr>District 10 Intersections Study</vt:lpstr>
      <vt:lpstr>Study Components</vt:lpstr>
      <vt:lpstr>Purpose and Need</vt:lpstr>
      <vt:lpstr>Study Area</vt:lpstr>
      <vt:lpstr>Terms</vt:lpstr>
      <vt:lpstr>Intersections</vt:lpstr>
      <vt:lpstr>Crash Rates</vt:lpstr>
      <vt:lpstr>Improvement Categories</vt:lpstr>
      <vt:lpstr>Improvement Considerations</vt:lpstr>
      <vt:lpstr>Example Projects</vt:lpstr>
      <vt:lpstr>Project Cost Distribution</vt:lpstr>
      <vt:lpstr>Additional Study Components</vt:lpstr>
      <vt:lpstr>Summary Table</vt:lpstr>
      <vt:lpstr>Crash Distribution</vt:lpstr>
      <vt:lpstr>Detailed Cost Estimates</vt:lpstr>
      <vt:lpstr>Detailed Cost Estimates</vt:lpstr>
      <vt:lpstr>Standard Drawings</vt:lpstr>
      <vt:lpstr>Contract Ready Documents</vt:lpstr>
      <vt:lpstr>Consultant Lessons Learned</vt:lpstr>
      <vt:lpstr>Current Project Status</vt:lpstr>
      <vt:lpstr>Current Issues and Limitations</vt:lpstr>
      <vt:lpstr>Additional Uses</vt:lpstr>
      <vt:lpstr>Questions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ahead for progress: HSIP in Kentucky</dc:title>
  <dc:creator>Jason Siwula</dc:creator>
  <cp:lastModifiedBy>Blackburn, Jason (KYTC-D10)</cp:lastModifiedBy>
  <cp:revision>684</cp:revision>
  <cp:lastPrinted>2016-02-01T17:59:42Z</cp:lastPrinted>
  <dcterms:created xsi:type="dcterms:W3CDTF">2013-08-06T09:51:46Z</dcterms:created>
  <dcterms:modified xsi:type="dcterms:W3CDTF">2016-09-01T20:39:37Z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